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sldIdLst>
    <p:sldId id="307" r:id="rId3"/>
    <p:sldId id="316" r:id="rId4"/>
    <p:sldId id="283" r:id="rId5"/>
    <p:sldId id="320" r:id="rId6"/>
    <p:sldId id="326" r:id="rId7"/>
    <p:sldId id="328" r:id="rId8"/>
    <p:sldId id="329" r:id="rId9"/>
    <p:sldId id="345" r:id="rId10"/>
    <p:sldId id="344" r:id="rId11"/>
    <p:sldId id="343" r:id="rId12"/>
    <p:sldId id="342" r:id="rId13"/>
    <p:sldId id="341" r:id="rId14"/>
    <p:sldId id="340" r:id="rId15"/>
    <p:sldId id="339" r:id="rId16"/>
    <p:sldId id="338" r:id="rId17"/>
    <p:sldId id="337" r:id="rId18"/>
    <p:sldId id="336" r:id="rId19"/>
    <p:sldId id="335" r:id="rId20"/>
    <p:sldId id="334" r:id="rId21"/>
    <p:sldId id="333" r:id="rId22"/>
    <p:sldId id="332" r:id="rId23"/>
    <p:sldId id="331" r:id="rId24"/>
    <p:sldId id="330" r:id="rId25"/>
    <p:sldId id="346" r:id="rId26"/>
    <p:sldId id="347" r:id="rId27"/>
    <p:sldId id="348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3"/>
    <a:srgbClr val="164582"/>
    <a:srgbClr val="4F81BD"/>
    <a:srgbClr val="9ACF87"/>
    <a:srgbClr val="8CAF47"/>
    <a:srgbClr val="69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EEA465F4-BF3B-456E-B291-E850C6A24F5F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6AC9048E-6FE4-44E5-89BE-70AC8EEC8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8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9048E-6FE4-44E5-89BE-70AC8EEC8A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2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1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1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1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1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1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1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1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1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1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1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6" y="368208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6" y="1604520"/>
            <a:ext cx="535428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79" y="3682080"/>
            <a:ext cx="1097244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1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79" y="1604520"/>
            <a:ext cx="1097244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1"/>
          <p:cNvPicPr/>
          <p:nvPr/>
        </p:nvPicPr>
        <p:blipFill>
          <a:blip r:embed="rId2"/>
          <a:stretch/>
        </p:blipFill>
        <p:spPr>
          <a:xfrm>
            <a:off x="1" y="360"/>
            <a:ext cx="12192121" cy="68569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4"/>
          <p:cNvPicPr/>
          <p:nvPr/>
        </p:nvPicPr>
        <p:blipFill>
          <a:blip r:embed="rId3"/>
          <a:stretch/>
        </p:blipFill>
        <p:spPr>
          <a:xfrm>
            <a:off x="6776647" y="162720"/>
            <a:ext cx="3862441" cy="58672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158487" y="614520"/>
            <a:ext cx="5807881" cy="41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СОЦИАЛЬНО-</a:t>
            </a:r>
          </a:p>
          <a:p>
            <a:pPr algn="ctr"/>
            <a:r>
              <a:rPr lang="ru-RU" sz="2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ОБРАЗОВАТЕЛЬНЫЙ ПРОЕКТ </a:t>
            </a:r>
          </a:p>
          <a:p>
            <a:pPr algn="ctr"/>
            <a:r>
              <a:rPr lang="ru-RU" sz="2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по культуре безопасного поведения </a:t>
            </a:r>
            <a:br>
              <a:rPr sz="2400" dirty="0">
                <a:solidFill>
                  <a:srgbClr val="154583"/>
                </a:solidFill>
                <a:latin typeface="Hyundai Sans Head" pitchFamily="34" charset="0"/>
                <a:ea typeface="Hyundai Sans Head" pitchFamily="34" charset="0"/>
              </a:rPr>
            </a:br>
            <a:r>
              <a:rPr lang="ru-RU" sz="2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на дорогах </a:t>
            </a:r>
          </a:p>
          <a:p>
            <a:pPr algn="ctr"/>
            <a:r>
              <a:rPr lang="ru-RU" sz="2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для всей семьи </a:t>
            </a:r>
          </a:p>
          <a:p>
            <a:pPr algn="ctr">
              <a:lnSpc>
                <a:spcPct val="250000"/>
              </a:lnSpc>
            </a:pPr>
            <a:r>
              <a:rPr lang="ru-RU" sz="2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«</a:t>
            </a:r>
            <a:r>
              <a:rPr lang="ru-RU" sz="30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БЕЗОПАСНАЯ ДОРОГА</a:t>
            </a:r>
            <a:r>
              <a:rPr lang="ru-RU" sz="2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" pitchFamily="34" charset="0"/>
                <a:ea typeface="Hyundai Sans Head" pitchFamily="34" charset="0"/>
              </a:rPr>
              <a:t>»</a:t>
            </a:r>
          </a:p>
          <a:p>
            <a:pPr algn="ctr"/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МБДОУ детский сад №9</a:t>
            </a:r>
          </a:p>
          <a:p>
            <a:pPr algn="ctr"/>
            <a:r>
              <a:rPr lang="ru-RU" sz="24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Гр.«Мечтатели</a:t>
            </a:r>
            <a:r>
              <a:rPr lang="ru-RU" sz="24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»</a:t>
            </a:r>
          </a:p>
          <a:p>
            <a:pPr algn="ctr"/>
            <a:endParaRPr lang="ru-RU" sz="24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153494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10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CC828E-DBE2-4BEB-92C8-181F646F960B}"/>
              </a:ext>
            </a:extLst>
          </p:cNvPr>
          <p:cNvSpPr/>
          <p:nvPr/>
        </p:nvSpPr>
        <p:spPr>
          <a:xfrm>
            <a:off x="2625968" y="547442"/>
            <a:ext cx="651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3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«Дорожные знаки. Что это и для чего они нужны?»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49C24-2543-4581-9FB5-8EE7FD86E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3" y="1267346"/>
            <a:ext cx="5551935" cy="4197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B778C4-9E3D-43F9-BAD9-F1AAD518B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77" y="1393393"/>
            <a:ext cx="5385204" cy="40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6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7432" y="79076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11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ED974-EC44-4CE4-A24C-7BB1AFF97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1" y="1390464"/>
            <a:ext cx="5392953" cy="4077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15B3A9-1F92-4AB5-94F4-2F5B62A41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6" y="1390464"/>
            <a:ext cx="542885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5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226976" y="116632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12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A89FD0-9467-4471-B812-31EDDEC21B75}"/>
              </a:ext>
            </a:extLst>
          </p:cNvPr>
          <p:cNvSpPr/>
          <p:nvPr/>
        </p:nvSpPr>
        <p:spPr>
          <a:xfrm>
            <a:off x="2711624" y="394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4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«Я — пешеход. Правила поведения в светлое и темное время суток»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D0D677-1776-4E60-8772-36079F33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95" y="1248982"/>
            <a:ext cx="6217647" cy="46694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6263D-742D-4F71-ACF0-45A6A7163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0" y="1973200"/>
            <a:ext cx="5144168" cy="2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69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13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87588-5236-4057-BED2-D54720AD4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8" y="1506336"/>
            <a:ext cx="4757678" cy="3573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3A13AD-E173-4803-A119-4B031A915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5" y="1318456"/>
            <a:ext cx="562062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1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14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23D040-4AA7-48E3-9623-C3B8D680B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267345"/>
            <a:ext cx="5838759" cy="43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5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15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95CCA4-4CC1-4EF5-BF7D-0EA2BF886E83}"/>
              </a:ext>
            </a:extLst>
          </p:cNvPr>
          <p:cNvSpPr/>
          <p:nvPr/>
        </p:nvSpPr>
        <p:spPr>
          <a:xfrm>
            <a:off x="3840927" y="621245"/>
            <a:ext cx="451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5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«Я — пассажир в автомобиле»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F20D1-6E0F-4480-915B-87328A1E2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71244"/>
            <a:ext cx="5213731" cy="39155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BD3C9E-FA0A-4DFD-83C3-02A539A6D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73" y="1267345"/>
            <a:ext cx="590827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7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16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A8CD52-662A-40F8-A821-CBB877A6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40229"/>
            <a:ext cx="6236378" cy="46897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25D0CD-92D9-4235-87D3-676C8D6A9721}"/>
              </a:ext>
            </a:extLst>
          </p:cNvPr>
          <p:cNvSpPr/>
          <p:nvPr/>
        </p:nvSpPr>
        <p:spPr>
          <a:xfrm>
            <a:off x="2925555" y="590250"/>
            <a:ext cx="566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6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«Поведение в общественном транспорте»</a:t>
            </a:r>
          </a:p>
        </p:txBody>
      </p:sp>
    </p:spTree>
    <p:extLst>
      <p:ext uri="{BB962C8B-B14F-4D97-AF65-F5344CB8AC3E}">
        <p14:creationId xmlns:p14="http://schemas.microsoft.com/office/powerpoint/2010/main" val="2608285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17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DE7B9-0B3C-428D-9D70-E3176D71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64" y="1047799"/>
            <a:ext cx="6408712" cy="4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47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1080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6DAC7-9197-406E-8357-3B9D1270A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060216"/>
            <a:ext cx="6445472" cy="48856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7AF9EE-C38B-48DC-856A-6A6C13B586F2}"/>
              </a:ext>
            </a:extLst>
          </p:cNvPr>
          <p:cNvSpPr/>
          <p:nvPr/>
        </p:nvSpPr>
        <p:spPr>
          <a:xfrm>
            <a:off x="3359696" y="306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7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«Что сохранит мое здоровье. Опасные ситуации на дорогах»</a:t>
            </a:r>
          </a:p>
        </p:txBody>
      </p:sp>
    </p:spTree>
    <p:extLst>
      <p:ext uri="{BB962C8B-B14F-4D97-AF65-F5344CB8AC3E}">
        <p14:creationId xmlns:p14="http://schemas.microsoft.com/office/powerpoint/2010/main" val="2243983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21" y="53117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19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B118C-323B-4A4C-B4C1-6AA6D609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3914"/>
            <a:ext cx="7819742" cy="59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/>
          <p:cNvPicPr/>
          <p:nvPr/>
        </p:nvPicPr>
        <p:blipFill>
          <a:blip r:embed="rId2"/>
          <a:stretch/>
        </p:blipFill>
        <p:spPr>
          <a:xfrm>
            <a:off x="7014" y="9111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5899681" y="6191280"/>
            <a:ext cx="36972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</a:t>
            </a:r>
          </a:p>
        </p:txBody>
      </p:sp>
      <p:sp>
        <p:nvSpPr>
          <p:cNvPr id="81" name="CustomShape 2"/>
          <p:cNvSpPr/>
          <p:nvPr/>
        </p:nvSpPr>
        <p:spPr>
          <a:xfrm>
            <a:off x="408601" y="428040"/>
            <a:ext cx="95032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 Medium"/>
                <a:ea typeface="Hyundai Sans Head Medium"/>
              </a:rPr>
              <a:t>О проекте «Безопасная дорога»</a:t>
            </a:r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609481" y="1093320"/>
            <a:ext cx="3727440" cy="502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Проект направлен на формирование и популяризацию культуры безопасного поведения детей и взрослых на дорогах.</a:t>
            </a:r>
          </a:p>
          <a:p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  <a:p>
            <a:pPr marL="343080" indent="-342360"/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Цели проекта:</a:t>
            </a: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  <a:p>
            <a:pPr marL="343080" indent="-342360"/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  <a:p>
            <a:pPr marL="285840" indent="-285120">
              <a:buClr>
                <a:srgbClr val="1F4E79"/>
              </a:buClr>
              <a:buFont typeface="Wingdings" charset="2"/>
              <a:buChar char=""/>
            </a:pP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Поддержать федеральную целевую программу «Повышение безопасности дорожного движения в 2013—2020 гг.»  с целью снижения количества дорожно-транспортных  происшествий с участием детей.</a:t>
            </a:r>
          </a:p>
          <a:p>
            <a:pPr algn="just"/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  <a:p>
            <a:pPr marL="285840" indent="-285120">
              <a:buClr>
                <a:srgbClr val="1F4E79"/>
              </a:buClr>
              <a:buFont typeface="Wingdings" charset="2"/>
              <a:buChar char=""/>
            </a:pP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Способствовать формированию культуры безопасного участия дошкольников и их родителей в дорожном движении  и  распространению лучших инновационных образовательных практик в области профилактики детского дорожно-транспортного травматизма.</a:t>
            </a:r>
          </a:p>
          <a:p>
            <a:pPr algn="just"/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DF418-BAE5-41CF-AA73-612C3FD23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17" y="35771"/>
            <a:ext cx="4811718" cy="3613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EE966-D23D-474B-9C9E-88D66FC1E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21" y="2931191"/>
            <a:ext cx="4542268" cy="31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1080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</a:t>
            </a: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F024F4-59B9-462F-9579-304D378B1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50720"/>
            <a:ext cx="7420402" cy="56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8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106218" y="0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21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0B97A-3C68-4176-8402-18062B912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82699"/>
            <a:ext cx="8022562" cy="60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37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22</a:t>
            </a: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1EBBDA-B3BE-482C-9617-01FD13447411}"/>
              </a:ext>
            </a:extLst>
          </p:cNvPr>
          <p:cNvSpPr/>
          <p:nvPr/>
        </p:nvSpPr>
        <p:spPr>
          <a:xfrm>
            <a:off x="3712948" y="566445"/>
            <a:ext cx="450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8 </a:t>
            </a:r>
            <a:r>
              <a:rPr lang="ru-RU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«Мои чувства и возможности»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C96445-07DF-457B-A8E1-6A744A557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9" y="1245345"/>
            <a:ext cx="5590041" cy="4198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D386BF-A865-41FF-AC07-889886033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69" y="1267345"/>
            <a:ext cx="542885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6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23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421140-293E-42DA-BB2A-DAEBFED0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47" y="1345136"/>
            <a:ext cx="5237092" cy="39330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611131-3B4D-4FD7-90A6-FE33FF7F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3" y="981268"/>
            <a:ext cx="600415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37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24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A943BA-0E5A-4DDB-B6DC-7A797B057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23" y="1030424"/>
            <a:ext cx="638768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8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25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BC3EF-D2B5-45F9-BE9E-A353B6701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02" y="506114"/>
            <a:ext cx="7190968" cy="5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9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2</a:t>
            </a:r>
            <a:r>
              <a:rPr lang="en-US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6</a:t>
            </a:r>
            <a:endParaRPr lang="ru-RU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Hyundai Sans Text Medium"/>
            </a:endParaRP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26E999-9A4C-4B20-9224-3AE77B90BF6B}"/>
              </a:ext>
            </a:extLst>
          </p:cNvPr>
          <p:cNvSpPr/>
          <p:nvPr/>
        </p:nvSpPr>
        <p:spPr>
          <a:xfrm>
            <a:off x="475797" y="1323680"/>
            <a:ext cx="110164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данного проекта способствует более глубокому усвоению детьми правил дорожного движения, закреплению знаний и умений, формированию осознанного отношения к их соблюдению, развитие чувство контроля, самоконтроля, ответственности и предпосылок готовности отвечать за свои поступки.</a:t>
            </a: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ориентированы в том, что машины движутся по проезжей части улицы, а пешеходы по тротуару. Знают о назначении светофора. Хорошо ориентируются в пространстве справа, слева, вперёд, назад, вверх, вниз. Имеют представление о видах транспорта, об особенностях их передвижения. Знают, какие правила безопасного поведения необходимо соблюдать на дороге.</a:t>
            </a:r>
          </a:p>
          <a:p>
            <a:pPr marR="5080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знают, в каком городе живут и какой у них адрес, безопасный путь от детского сада домой. Ориентированы в том, что на дорогах расположено много дорожных знаков. Знают, называют и объясняют назначение этих знаков.</a:t>
            </a:r>
          </a:p>
          <a:p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5112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26F254-C595-4050-80FE-EED8865FA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186"/>
            <a:ext cx="12192000" cy="6857131"/>
          </a:xfrm>
          <a:prstGeom prst="rect">
            <a:avLst/>
          </a:prstGeom>
        </p:spPr>
      </p:pic>
      <p:sp>
        <p:nvSpPr>
          <p:cNvPr id="116" name="CustomShape 1"/>
          <p:cNvSpPr/>
          <p:nvPr/>
        </p:nvSpPr>
        <p:spPr>
          <a:xfrm>
            <a:off x="3719736" y="188640"/>
            <a:ext cx="4778704" cy="1272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000" b="1" strike="noStrike" spc="-1" dirty="0">
                <a:solidFill>
                  <a:srgbClr val="164582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Материалы </a:t>
            </a:r>
            <a:r>
              <a:rPr lang="ru-RU" sz="2000" b="1" spc="-1" dirty="0">
                <a:solidFill>
                  <a:srgbClr val="164582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первого года обучения</a:t>
            </a:r>
            <a:endParaRPr lang="ru-RU" sz="2000" b="1" strike="noStrike" spc="-1" dirty="0">
              <a:solidFill>
                <a:srgbClr val="164582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839432" y="6191280"/>
            <a:ext cx="472592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 3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919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1" y="360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4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0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Head Medium"/>
                <a:ea typeface="Hyundai Sans Head Medium"/>
              </a:rPr>
              <a:t>Образовательные модули курса (1 год)</a:t>
            </a:r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7074001" y="1196752"/>
            <a:ext cx="4642201" cy="428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1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«Безопасность превыше всего!»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2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«Дорога и ее правила»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3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«Дорожные знаки. Что это и для чего они нужны?»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4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«Я — пешеход. Правила поведения в светлое и темное время суток»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5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«Я — пассажир в автомобиле»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6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«Поведение в общественном транспорте»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7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«Что сохранит мое здоровье. Опасные ситуации на дорогах»</a:t>
            </a:r>
          </a:p>
          <a:p>
            <a:pPr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8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«Мои чувства и возможности»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" y="1140461"/>
            <a:ext cx="6469774" cy="45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59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226975" y="-332280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11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1D324C-9136-4802-8406-0391714B9CB6}"/>
              </a:ext>
            </a:extLst>
          </p:cNvPr>
          <p:cNvSpPr/>
          <p:nvPr/>
        </p:nvSpPr>
        <p:spPr>
          <a:xfrm>
            <a:off x="3719736" y="382047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400" b="1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Модуль № 1 </a:t>
            </a:r>
            <a: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  <a:t>«Безопасность превыше всего!»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5170F-3B8B-4836-A1C9-06B54A0ED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" y="1693474"/>
            <a:ext cx="4009164" cy="3030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01E9F-45CE-437E-B2ED-208FCB96F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15" y="494754"/>
            <a:ext cx="3538256" cy="2657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1ED776-BEB9-4E15-AC2C-7A900F4D6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97" y="3151984"/>
            <a:ext cx="3568892" cy="2680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DE76AC-96F6-4073-9D47-E03AF0481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079" y="1414869"/>
            <a:ext cx="5060136" cy="38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8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6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6DD143-A754-4627-B9A2-EFB2857FA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8" y="1320967"/>
            <a:ext cx="7815843" cy="44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7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893B6-4CFE-46DC-9AA5-3E92B95E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060216"/>
            <a:ext cx="5743009" cy="431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0B8AF1-4220-4608-8845-82B95655C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27" y="1060216"/>
            <a:ext cx="5743009" cy="43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0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8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5A5FF-C7A8-417A-A6EC-9F02A4277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1" y="1092465"/>
            <a:ext cx="5750891" cy="4318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DBA26-8D8C-42BD-AD09-5CE7E9821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69" y="1116165"/>
            <a:ext cx="5719333" cy="42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11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3"/>
          <p:cNvSpPr/>
          <p:nvPr/>
        </p:nvSpPr>
        <p:spPr>
          <a:xfrm>
            <a:off x="4295801" y="2220584"/>
            <a:ext cx="7420402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br>
              <a:rPr lang="ru-RU" sz="1400" spc="-1" dirty="0">
                <a:solidFill>
                  <a:srgbClr val="154583"/>
                </a:solidFill>
                <a:uFill>
                  <a:solidFill>
                    <a:srgbClr val="FFFFFF"/>
                  </a:solidFill>
                </a:uFill>
                <a:latin typeface="Hyundai Sans Text" pitchFamily="34" charset="0"/>
                <a:ea typeface="Hyundai Sans Text" pitchFamily="34" charset="0"/>
              </a:rPr>
            </a:br>
            <a:endParaRPr lang="ru-RU" sz="14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  <a:latin typeface="Hyundai Sans Text" pitchFamily="34" charset="0"/>
              <a:ea typeface="Hyundai Sans Text" pitchFamily="34" charset="0"/>
            </a:endParaRPr>
          </a:p>
        </p:txBody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-130860" y="29015"/>
            <a:ext cx="12192121" cy="68569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5869086" y="6191280"/>
            <a:ext cx="439561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yundai Sans Text Medium"/>
              </a:rPr>
              <a:t>9</a:t>
            </a:r>
          </a:p>
          <a:p>
            <a:pPr algn="ctr"/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8121" y="450720"/>
            <a:ext cx="110541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spc="-1" dirty="0">
              <a:solidFill>
                <a:srgbClr val="154583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AC4F81-3181-4933-8548-37DEC774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2" y="987421"/>
            <a:ext cx="6335915" cy="47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77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12381</TotalTime>
  <Words>474</Words>
  <Application>Microsoft Office PowerPoint</Application>
  <PresentationFormat>Широкоэкранный</PresentationFormat>
  <Paragraphs>83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Hyundai Sans Head</vt:lpstr>
      <vt:lpstr>Hyundai Sans Head Medium</vt:lpstr>
      <vt:lpstr>Hyundai Sans Text</vt:lpstr>
      <vt:lpstr>Hyundai Sans Text Medium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Ромадина Виктория</dc:creator>
  <cp:lastModifiedBy>Admin</cp:lastModifiedBy>
  <cp:revision>237</cp:revision>
  <cp:lastPrinted>2018-11-08T09:40:35Z</cp:lastPrinted>
  <dcterms:created xsi:type="dcterms:W3CDTF">2017-09-14T19:05:33Z</dcterms:created>
  <dcterms:modified xsi:type="dcterms:W3CDTF">2021-10-17T14:22:24Z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