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4" r:id="rId18"/>
    <p:sldId id="273" r:id="rId19"/>
    <p:sldId id="272" r:id="rId20"/>
    <p:sldId id="271" r:id="rId21"/>
    <p:sldId id="280" r:id="rId22"/>
    <p:sldId id="276" r:id="rId23"/>
    <p:sldId id="277" r:id="rId24"/>
    <p:sldId id="279" r:id="rId25"/>
    <p:sldId id="278" r:id="rId26"/>
    <p:sldId id="281" r:id="rId27"/>
    <p:sldId id="282" r:id="rId28"/>
    <p:sldId id="283" r:id="rId29"/>
    <p:sldId id="284" r:id="rId30"/>
    <p:sldId id="286" r:id="rId31"/>
    <p:sldId id="285" r:id="rId32"/>
    <p:sldId id="288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t="4925" r="20796"/>
          <a:stretch/>
        </p:blipFill>
        <p:spPr bwMode="auto">
          <a:xfrm rot="5400000">
            <a:off x="177602" y="2278782"/>
            <a:ext cx="4073525" cy="334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Конкурс</a:t>
            </a:r>
            <a:r>
              <a:rPr lang="ru-RU" sz="3200" dirty="0"/>
              <a:t> краеведческой рукотворной книги «О той земле, где ты родился»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572000" y="2348880"/>
            <a:ext cx="3822192" cy="3447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Воспитанница группы «Малинки» МБДОУ детский сад № 9 Евдокимова Мария Александровна </a:t>
            </a:r>
            <a:r>
              <a:rPr lang="ru-RU" dirty="0" smtClean="0"/>
              <a:t>и </a:t>
            </a:r>
            <a:r>
              <a:rPr lang="ru-RU" dirty="0"/>
              <a:t>ее мама Евдокимова Екатерина Александровна </a:t>
            </a:r>
            <a:r>
              <a:rPr lang="ru-RU" dirty="0" smtClean="0"/>
              <a:t>совместно </a:t>
            </a:r>
            <a:r>
              <a:rPr lang="ru-RU" dirty="0"/>
              <a:t>с воспитателями, составили и сделали рукотворную азбуку, посвященную словам, характеризующим Тверскую </a:t>
            </a:r>
            <a:r>
              <a:rPr lang="ru-RU" dirty="0" smtClean="0"/>
              <a:t>область</a:t>
            </a:r>
            <a:r>
              <a:rPr lang="ru-RU" dirty="0" smtClean="0"/>
              <a:t>, </a:t>
            </a:r>
            <a:r>
              <a:rPr lang="ru-RU" dirty="0" smtClean="0"/>
              <a:t>город </a:t>
            </a:r>
            <a:r>
              <a:rPr lang="ru-RU" dirty="0"/>
              <a:t>Тверь и связанным с природой, историей, культурой, </a:t>
            </a:r>
            <a:r>
              <a:rPr lang="ru-RU" dirty="0" smtClean="0"/>
              <a:t>знаменитыми </a:t>
            </a:r>
            <a:r>
              <a:rPr lang="ru-RU" dirty="0"/>
              <a:t>людьми родного края или области.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9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Екатерина 2 (Российская императрица)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9" y="1497938"/>
            <a:ext cx="8227955" cy="4628225"/>
          </a:xfrm>
        </p:spPr>
      </p:pic>
    </p:spTree>
    <p:extLst>
      <p:ext uri="{BB962C8B-B14F-4D97-AF65-F5344CB8AC3E}">
        <p14:creationId xmlns:p14="http://schemas.microsoft.com/office/powerpoint/2010/main" val="13324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19385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Ёлки.</a:t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Тверская область – одна из самых лесистых территорий в европейской части России. Более 50% площади занимают смешанные широколиственно-хвойные леса.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32590"/>
            <a:ext cx="7453785" cy="4192754"/>
          </a:xfrm>
        </p:spPr>
      </p:pic>
    </p:spTree>
    <p:extLst>
      <p:ext uri="{BB962C8B-B14F-4D97-AF65-F5344CB8AC3E}">
        <p14:creationId xmlns:p14="http://schemas.microsoft.com/office/powerpoint/2010/main" val="29657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19385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Золотое шитье – русский народный промысел, известный в Торжке с 12 века. </a:t>
            </a:r>
            <a:br>
              <a:rPr lang="ru-RU" sz="2800" dirty="0" smtClean="0"/>
            </a:br>
            <a:r>
              <a:rPr lang="ru-RU" sz="2200" dirty="0" smtClean="0">
                <a:solidFill>
                  <a:schemeClr val="tx2"/>
                </a:solidFill>
              </a:rPr>
              <a:t>В настоящее время Торжок – единственный центр, бережно хранящий и лелеющий поистине «драгоценный» промысел.</a:t>
            </a: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96549"/>
            <a:ext cx="7344815" cy="4131459"/>
          </a:xfrm>
        </p:spPr>
      </p:pic>
    </p:spTree>
    <p:extLst>
      <p:ext uri="{BB962C8B-B14F-4D97-AF65-F5344CB8AC3E}">
        <p14:creationId xmlns:p14="http://schemas.microsoft.com/office/powerpoint/2010/main" val="38672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19385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Исток Волги.</a:t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Расположен в Осташковском районе Тверской области. Здесь из небольшого водоема вытекает ручеек, который и есть начало великой русской реки.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420888"/>
            <a:ext cx="6587155" cy="3705275"/>
          </a:xfrm>
        </p:spPr>
      </p:pic>
    </p:spTree>
    <p:extLst>
      <p:ext uri="{BB962C8B-B14F-4D97-AF65-F5344CB8AC3E}">
        <p14:creationId xmlns:p14="http://schemas.microsoft.com/office/powerpoint/2010/main" val="21785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7200799" cy="40504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17945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Калязинская колокольня.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chemeClr val="tx2"/>
                </a:solidFill>
              </a:rPr>
              <a:t>Колокольня Никольского собора (известна как затопленная колокольня) – памятник истории и архитектуры на искусственном острове Угличского водохранилища близ города Калязин.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4" y="2173014"/>
            <a:ext cx="7027821" cy="39531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18665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Львов Николай Васильевич (1753-1803 гг.)</a:t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Родился в Тверской губернии. Один из самых ярких представителей Русского просвещения: архитектор-</a:t>
            </a:r>
            <a:r>
              <a:rPr lang="ru-RU" sz="2000" dirty="0" err="1" smtClean="0">
                <a:solidFill>
                  <a:schemeClr val="tx2"/>
                </a:solidFill>
              </a:rPr>
              <a:t>палладианец</a:t>
            </a:r>
            <a:r>
              <a:rPr lang="ru-RU" sz="2000" dirty="0" smtClean="0">
                <a:solidFill>
                  <a:schemeClr val="tx2"/>
                </a:solidFill>
              </a:rPr>
              <a:t>, график, поэт, переводчик, музыкант. Одной из многих построек Н.В. Львова является прочный валунный мост в усадьбе Василёво Тверской области.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0" y="1979492"/>
            <a:ext cx="7371859" cy="41466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16505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Михаил Тверской.</a:t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Князь Тверской один из самых великих героев тверской земли. Вел борьбу с московским князем Юрием Даниловичем, к концу их противостояния занял ярко выраженную про ордынскую позицию в Новгороде.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05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72202"/>
            <a:ext cx="7128792" cy="40099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Никитин Афанасий (купец, прозаик, путешественник)</a:t>
            </a:r>
            <a:br>
              <a:rPr lang="ru-RU" sz="2800" dirty="0" smtClean="0"/>
            </a:br>
            <a:r>
              <a:rPr lang="ru-RU" sz="2200" dirty="0" smtClean="0">
                <a:solidFill>
                  <a:schemeClr val="tx2"/>
                </a:solidFill>
              </a:rPr>
              <a:t>Предположительно в 1466 году отправился из Твери по реке Волге в путешествие. Он проплыл три моря: Каспийское, Аравийское )часть Индийского океана), Черное.</a:t>
            </a:r>
            <a:endParaRPr lang="ru-RU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0" y="1844824"/>
            <a:ext cx="7424825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1434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Озеро Селигер.</a:t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Селигер – система озер ледникового происхождения в Тверской и Новгородской областях России. Селигер является одним из любимых мест рыбаков, здесь обитает около 30 видов рыб.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0" y="2060848"/>
            <a:ext cx="7227227" cy="40653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Путевой дворец Екатерины </a:t>
            </a:r>
            <a:r>
              <a:rPr lang="en-US" sz="2800" dirty="0" smtClean="0"/>
              <a:t>II</a:t>
            </a:r>
            <a:br>
              <a:rPr lang="en-US" sz="28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12 ФЕВРАЛЯ 1767 ГОДА ИМПЕРАТРИЦА ВПЕРВЫЕ ОСТАНОВИЛАСЬ В НОВОМ ДВОРЦЕ, ГДЕ ДЛЯ НЕЕ ВЫДЕЛИ 12 КОМНАТ.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252728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Воспитание </a:t>
            </a:r>
            <a:r>
              <a:rPr lang="ru-RU" dirty="0"/>
              <a:t>у детей дошкольного возраста любви к родному краю, его историческому и культурному наследию, развития творческих </a:t>
            </a:r>
            <a:r>
              <a:rPr lang="ru-RU" dirty="0" smtClean="0"/>
              <a:t>способностей.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3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843184" cy="38492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179452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Раёк (Усадьба Знаменское-Раёк в Тверской области)</a:t>
            </a:r>
            <a:br>
              <a:rPr lang="ru-RU" sz="2800" dirty="0" smtClean="0"/>
            </a:br>
            <a:r>
              <a:rPr lang="ru-RU" sz="2200" dirty="0" smtClean="0">
                <a:solidFill>
                  <a:schemeClr val="tx2"/>
                </a:solidFill>
              </a:rPr>
              <a:t>Над проектированием и строительством работал архитектор Н.А. Львов. Архитектурный ансамбль включает господский дом и круговую колоннаду, соединяющую его с боковыми флигелями и стоящими напротив парадными воротами</a:t>
            </a:r>
            <a:r>
              <a:rPr lang="ru-RU" sz="27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98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6843184" cy="38492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215456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Салтыков-Щедрин Михаил </a:t>
            </a:r>
            <a:r>
              <a:rPr lang="ru-RU" sz="2800" dirty="0" err="1" smtClean="0"/>
              <a:t>Евграфович</a:t>
            </a:r>
            <a:r>
              <a:rPr lang="ru-RU" sz="2800" dirty="0" smtClean="0"/>
              <a:t> (1826-1889 </a:t>
            </a:r>
            <a:r>
              <a:rPr lang="ru-RU" sz="2800" dirty="0" err="1" smtClean="0"/>
              <a:t>гг</a:t>
            </a:r>
            <a:r>
              <a:rPr lang="ru-RU" sz="2800" dirty="0" smtClean="0"/>
              <a:t>).</a:t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Два года служил вице-губернатором в Тверской губернии. В Твери имеется музей Салтыкова-Щедрина, именем писателя названа улица, ему поставлен памятник и в его честь установлена мемориальная доска.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8028" y="1208516"/>
            <a:ext cx="3481300" cy="61940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215456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Туполев Андрей Николаевич (1888-1972)</a:t>
            </a:r>
            <a:br>
              <a:rPr lang="ru-RU" sz="2800" dirty="0" smtClean="0"/>
            </a:br>
            <a:r>
              <a:rPr lang="ru-RU" sz="2200" dirty="0" smtClean="0">
                <a:solidFill>
                  <a:schemeClr val="tx2"/>
                </a:solidFill>
              </a:rPr>
              <a:t>Советский ученый и авиаконструктор, генерал-полковник-инженер (1968), доктор технических наук.</a:t>
            </a:r>
            <a:br>
              <a:rPr lang="ru-RU" sz="2200" dirty="0" smtClean="0">
                <a:solidFill>
                  <a:schemeClr val="tx2"/>
                </a:solidFill>
              </a:rPr>
            </a:br>
            <a:r>
              <a:rPr lang="ru-RU" sz="2200" dirty="0" err="1" smtClean="0">
                <a:solidFill>
                  <a:schemeClr val="tx2"/>
                </a:solidFill>
              </a:rPr>
              <a:t>Родилсе</a:t>
            </a:r>
            <a:r>
              <a:rPr lang="ru-RU" sz="2200" dirty="0" smtClean="0">
                <a:solidFill>
                  <a:schemeClr val="tx2"/>
                </a:solidFill>
              </a:rPr>
              <a:t> в селе </a:t>
            </a:r>
            <a:r>
              <a:rPr lang="ru-RU" sz="2200" dirty="0" err="1" smtClean="0">
                <a:solidFill>
                  <a:schemeClr val="tx2"/>
                </a:solidFill>
              </a:rPr>
              <a:t>Пустомазово</a:t>
            </a:r>
            <a:r>
              <a:rPr lang="ru-RU" sz="2200" dirty="0" smtClean="0">
                <a:solidFill>
                  <a:schemeClr val="tx2"/>
                </a:solidFill>
              </a:rPr>
              <a:t> (ныне – Кимрский район, Тверская область). Еще во время обучения в Тверской гимназии проявлял большой интерес к точным наукам и технике.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22265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Город Удомля.</a:t>
            </a:r>
            <a:br>
              <a:rPr lang="ru-RU" sz="2800" dirty="0" smtClean="0"/>
            </a:br>
            <a:r>
              <a:rPr lang="ru-RU" sz="2200" dirty="0" smtClean="0">
                <a:solidFill>
                  <a:schemeClr val="tx2"/>
                </a:solidFill>
              </a:rPr>
              <a:t>Расположена Удомля на озерах </a:t>
            </a:r>
            <a:r>
              <a:rPr lang="ru-RU" sz="2200" dirty="0" err="1" smtClean="0">
                <a:solidFill>
                  <a:schemeClr val="tx2"/>
                </a:solidFill>
              </a:rPr>
              <a:t>Песьво</a:t>
            </a:r>
            <a:r>
              <a:rPr lang="ru-RU" sz="2200" dirty="0" smtClean="0">
                <a:solidFill>
                  <a:schemeClr val="tx2"/>
                </a:solidFill>
              </a:rPr>
              <a:t> и Удомля. Здесь находится </a:t>
            </a:r>
            <a:r>
              <a:rPr lang="ru-RU" sz="2200" dirty="0" err="1" smtClean="0">
                <a:solidFill>
                  <a:schemeClr val="tx2"/>
                </a:solidFill>
              </a:rPr>
              <a:t>Калиниская</a:t>
            </a:r>
            <a:r>
              <a:rPr lang="ru-RU" sz="2200" dirty="0" smtClean="0">
                <a:solidFill>
                  <a:schemeClr val="tx2"/>
                </a:solidFill>
              </a:rPr>
              <a:t> атомная станция, которая создает электроэнергию и по высоковольтным линиям осуществляет передачу на Тверь, Москву, Санкт-Петербург, Череповец.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5" y="2348880"/>
            <a:ext cx="6715170" cy="37772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201055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Фаянсовый завод.</a:t>
            </a:r>
            <a:br>
              <a:rPr lang="ru-RU" sz="2800" dirty="0" smtClean="0"/>
            </a:br>
            <a:r>
              <a:rPr lang="ru-RU" sz="2200" dirty="0" smtClean="0">
                <a:solidFill>
                  <a:schemeClr val="tx2"/>
                </a:solidFill>
              </a:rPr>
              <a:t>Конаковский фаянсовый завод – одно из старейших предприятий фарфорово-фаянсовой промышленности, основанное в 1809 году. В селе Кузнецово Тверской губернии (ныне – г. Конаково Тверской области). Сейчас завод заброшен. На базе художественной лаборатории завода работает компания «Конаковский Фаянс».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6971198" cy="39212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7225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Художники.</a:t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С нашим краем связаны имена выдающихся художников, таких как А.Г. </a:t>
            </a:r>
            <a:r>
              <a:rPr lang="ru-RU" sz="2000" dirty="0" err="1" smtClean="0">
                <a:solidFill>
                  <a:schemeClr val="tx2"/>
                </a:solidFill>
              </a:rPr>
              <a:t>Веницианов</a:t>
            </a:r>
            <a:r>
              <a:rPr lang="ru-RU" sz="2000" dirty="0" smtClean="0">
                <a:solidFill>
                  <a:schemeClr val="tx2"/>
                </a:solidFill>
              </a:rPr>
              <a:t>, А.В. </a:t>
            </a:r>
            <a:r>
              <a:rPr lang="ru-RU" sz="2000" dirty="0" err="1" smtClean="0">
                <a:solidFill>
                  <a:schemeClr val="tx2"/>
                </a:solidFill>
              </a:rPr>
              <a:t>Тыранов</a:t>
            </a:r>
            <a:r>
              <a:rPr lang="ru-RU" sz="2000" dirty="0" smtClean="0">
                <a:solidFill>
                  <a:schemeClr val="tx2"/>
                </a:solidFill>
              </a:rPr>
              <a:t>, В.А. Серов, И.И. Левитан и др.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116218"/>
            <a:ext cx="7128792" cy="40099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650512"/>
          </a:xfrm>
        </p:spPr>
        <p:txBody>
          <a:bodyPr>
            <a:normAutofit/>
          </a:bodyPr>
          <a:lstStyle/>
          <a:p>
            <a:r>
              <a:rPr lang="ru-RU" sz="3100" dirty="0" smtClean="0"/>
              <a:t>Цирк.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2"/>
                </a:solidFill>
              </a:rPr>
              <a:t>В Тверском цирке выступали  дрессировщик Дуров и клоуны Бим и Бом. Летом 1951 года на сцене Тверского цирка начал свою карьеру замечательный клоун Юрий Никулин.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6775582" cy="38112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20105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«Чистый лес», </a:t>
            </a:r>
            <a:r>
              <a:rPr lang="ru-RU" sz="2800" dirty="0" err="1" smtClean="0"/>
              <a:t>Торопецкая</a:t>
            </a:r>
            <a:r>
              <a:rPr lang="ru-RU" sz="2800" dirty="0" smtClean="0"/>
              <a:t> биологическая станция.</a:t>
            </a:r>
            <a:br>
              <a:rPr lang="ru-RU" sz="2800" dirty="0" smtClean="0"/>
            </a:br>
            <a:r>
              <a:rPr lang="ru-RU" sz="2200" dirty="0" smtClean="0">
                <a:solidFill>
                  <a:schemeClr val="tx2"/>
                </a:solidFill>
              </a:rPr>
              <a:t>Задача биостанции заключается в доращивании медвежат-сирот с последующим выпуском их в природу. Такой детский сад для малышей-медвежат единственный в Европе.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193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2800" dirty="0" smtClean="0"/>
              <a:t>Школа Максимовича.</a:t>
            </a:r>
            <a:br>
              <a:rPr lang="ru-RU" sz="2800" dirty="0" smtClean="0"/>
            </a:br>
            <a:r>
              <a:rPr lang="ru-RU" sz="2700" dirty="0" smtClean="0">
                <a:solidFill>
                  <a:schemeClr val="tx2"/>
                </a:solidFill>
              </a:rPr>
              <a:t>В 1870г. На средства П.П. Максимовича  в Твери была создана школа для подготовки народных учительниц.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22265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Щелкан (</a:t>
            </a:r>
            <a:r>
              <a:rPr lang="ru-RU" sz="2800" dirty="0" err="1" smtClean="0"/>
              <a:t>Шевкал</a:t>
            </a:r>
            <a:r>
              <a:rPr lang="ru-RU" sz="2800" dirty="0" smtClean="0"/>
              <a:t>, </a:t>
            </a:r>
            <a:r>
              <a:rPr lang="ru-RU" sz="2800" dirty="0" err="1" smtClean="0"/>
              <a:t>Чол</a:t>
            </a:r>
            <a:r>
              <a:rPr lang="ru-RU" sz="2800" dirty="0" smtClean="0"/>
              <a:t>-Хан).</a:t>
            </a:r>
            <a:br>
              <a:rPr lang="ru-RU" sz="2800" dirty="0" smtClean="0"/>
            </a:br>
            <a:r>
              <a:rPr lang="ru-RU" sz="2200" dirty="0" smtClean="0">
                <a:solidFill>
                  <a:schemeClr val="tx2"/>
                </a:solidFill>
              </a:rPr>
              <a:t>Двоюродный брат хана Золотой орды Узбека. События связанные с этой исторической личностью, легли в основу знаменитой «Песни о </a:t>
            </a:r>
            <a:r>
              <a:rPr lang="ru-RU" sz="2200" dirty="0" err="1" smtClean="0">
                <a:solidFill>
                  <a:schemeClr val="tx2"/>
                </a:solidFill>
              </a:rPr>
              <a:t>Щелкане</a:t>
            </a:r>
            <a:r>
              <a:rPr lang="ru-RU" sz="2200" dirty="0">
                <a:solidFill>
                  <a:schemeClr val="tx2"/>
                </a:solidFill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</a:rPr>
              <a:t>Дудентьевиче</a:t>
            </a:r>
            <a:r>
              <a:rPr lang="ru-RU" sz="2200" dirty="0" smtClean="0">
                <a:solidFill>
                  <a:schemeClr val="tx2"/>
                </a:solidFill>
              </a:rPr>
              <a:t>», в ней рассказывается о реальном событии – восстании жителей Твери против ордынского наместника </a:t>
            </a:r>
            <a:r>
              <a:rPr lang="ru-RU" sz="2200" dirty="0" err="1" smtClean="0">
                <a:solidFill>
                  <a:schemeClr val="tx2"/>
                </a:solidFill>
              </a:rPr>
              <a:t>Шевкала</a:t>
            </a:r>
            <a:r>
              <a:rPr lang="ru-RU" sz="2200" dirty="0" smtClean="0">
                <a:solidFill>
                  <a:schemeClr val="tx2"/>
                </a:solidFill>
              </a:rPr>
              <a:t> 15 августа 1327г.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060848"/>
            <a:ext cx="7850872" cy="3773752"/>
          </a:xfrm>
        </p:spPr>
        <p:txBody>
          <a:bodyPr>
            <a:normAutofit fontScale="90000"/>
          </a:bodyPr>
          <a:lstStyle/>
          <a:p>
            <a:pPr lvl="0" indent="457200" algn="l">
              <a:lnSpc>
                <a:spcPct val="150000"/>
              </a:lnSpc>
            </a:pPr>
            <a:r>
              <a:rPr lang="ru-RU" sz="3100" b="1" dirty="0">
                <a:solidFill>
                  <a:schemeClr val="bg1"/>
                </a:solidFill>
              </a:rPr>
              <a:t>План работы:</a:t>
            </a:r>
            <a:r>
              <a:rPr lang="ru-RU" sz="3100" dirty="0">
                <a:solidFill>
                  <a:schemeClr val="tx2"/>
                </a:solidFill>
              </a:rPr>
              <a:t/>
            </a:r>
            <a:br>
              <a:rPr lang="ru-RU" sz="3100" dirty="0">
                <a:solidFill>
                  <a:schemeClr val="tx2"/>
                </a:solidFill>
              </a:rPr>
            </a:br>
            <a:r>
              <a:rPr lang="ru-RU" sz="3100" dirty="0" smtClean="0">
                <a:solidFill>
                  <a:schemeClr val="tx2"/>
                </a:solidFill>
              </a:rPr>
              <a:t>1. Обговорили </a:t>
            </a:r>
            <a:r>
              <a:rPr lang="ru-RU" sz="3100" dirty="0">
                <a:solidFill>
                  <a:schemeClr val="tx2"/>
                </a:solidFill>
              </a:rPr>
              <a:t>формат книги и составили </a:t>
            </a:r>
            <a:r>
              <a:rPr lang="ru-RU" sz="3100" dirty="0" smtClean="0">
                <a:solidFill>
                  <a:schemeClr val="tx2"/>
                </a:solidFill>
              </a:rPr>
              <a:t>содержание.</a:t>
            </a:r>
            <a:br>
              <a:rPr lang="ru-RU" sz="3100" dirty="0" smtClean="0">
                <a:solidFill>
                  <a:schemeClr val="tx2"/>
                </a:solidFill>
              </a:rPr>
            </a:br>
            <a:r>
              <a:rPr lang="ru-RU" sz="3100" dirty="0" smtClean="0">
                <a:solidFill>
                  <a:schemeClr val="tx2"/>
                </a:solidFill>
              </a:rPr>
              <a:t>2. </a:t>
            </a:r>
            <a:r>
              <a:rPr lang="ru-RU" sz="2800" dirty="0" smtClean="0">
                <a:solidFill>
                  <a:schemeClr val="tx2"/>
                </a:solidFill>
              </a:rPr>
              <a:t>Рисовали</a:t>
            </a:r>
            <a:r>
              <a:rPr lang="ru-RU" sz="2800" dirty="0">
                <a:solidFill>
                  <a:schemeClr val="tx2"/>
                </a:solidFill>
              </a:rPr>
              <a:t>, вырезали и приклеивали детали в детском саду и дома.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3. Оформили </a:t>
            </a:r>
            <a:r>
              <a:rPr lang="ru-RU" sz="2800" dirty="0">
                <a:solidFill>
                  <a:schemeClr val="tx2"/>
                </a:solidFill>
              </a:rPr>
              <a:t>в папку с файлами.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31640" y="764704"/>
            <a:ext cx="6417734" cy="9398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Творческая работа выполнена в технике </a:t>
            </a:r>
            <a:r>
              <a:rPr lang="ru-RU" sz="3200" b="1" dirty="0">
                <a:solidFill>
                  <a:schemeClr val="tx2"/>
                </a:solidFill>
              </a:rPr>
              <a:t>рисунок и аппликация.</a:t>
            </a:r>
          </a:p>
        </p:txBody>
      </p:sp>
    </p:spTree>
    <p:extLst>
      <p:ext uri="{BB962C8B-B14F-4D97-AF65-F5344CB8AC3E}">
        <p14:creationId xmlns:p14="http://schemas.microsoft.com/office/powerpoint/2010/main" val="28986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507288" cy="2298584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П. </a:t>
            </a:r>
            <a:r>
              <a:rPr lang="ru-RU" sz="3100" dirty="0" err="1" smtClean="0"/>
              <a:t>Эммаус</a:t>
            </a:r>
            <a:r>
              <a:rPr lang="ru-RU" sz="31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2"/>
                </a:solidFill>
              </a:rPr>
              <a:t>В годы Великой Отечественной войны здесь шли ожесточенные бои за Калинин. В память об этом в </a:t>
            </a:r>
            <a:r>
              <a:rPr lang="ru-RU" sz="2200" dirty="0" err="1" smtClean="0">
                <a:solidFill>
                  <a:schemeClr val="tx2"/>
                </a:solidFill>
              </a:rPr>
              <a:t>Эммаусе</a:t>
            </a:r>
            <a:r>
              <a:rPr lang="ru-RU" sz="2200" dirty="0" smtClean="0">
                <a:solidFill>
                  <a:schemeClr val="tx2"/>
                </a:solidFill>
              </a:rPr>
              <a:t> есть мемориальный с вечным огнем воинам Красной Армии, погибшим на этой земле.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20105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Юбилеи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В 2018 году отмечается: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700-летие со дня смерти  Михаила Тверского в орде.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75-летие освобождение советскими войсками Калининской области от фашистских захватчиков (март 1943 год).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6843184" cy="38492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193854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Яблоня.</a:t>
            </a:r>
            <a:br>
              <a:rPr lang="ru-RU" sz="2800" dirty="0" smtClean="0"/>
            </a:br>
            <a:r>
              <a:rPr lang="ru-RU" sz="2200" dirty="0" smtClean="0">
                <a:solidFill>
                  <a:schemeClr val="tx2"/>
                </a:solidFill>
              </a:rPr>
              <a:t>«Аллея России» – это всероссийская эколого-партийная акция. В 2014 году в ходе открытого общественного голосования во всех регионах страны были выбраны свои зеленные символы. Зеленым символом Тверской области была выбрана яблоня домашняя.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338328"/>
            <a:ext cx="8579296" cy="6187016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tx2"/>
                </a:solidFill>
              </a:rPr>
              <a:t>СПАСИБО </a:t>
            </a:r>
            <a:br>
              <a:rPr lang="ru-RU" sz="8000" b="1" dirty="0" smtClean="0">
                <a:solidFill>
                  <a:schemeClr val="tx2"/>
                </a:solidFill>
              </a:rPr>
            </a:br>
            <a:r>
              <a:rPr lang="ru-RU" sz="8000" b="1" dirty="0" smtClean="0">
                <a:solidFill>
                  <a:schemeClr val="tx2"/>
                </a:solidFill>
              </a:rPr>
              <a:t>ЗА</a:t>
            </a:r>
            <a:br>
              <a:rPr lang="ru-RU" sz="8000" b="1" dirty="0" smtClean="0">
                <a:solidFill>
                  <a:schemeClr val="tx2"/>
                </a:solidFill>
              </a:rPr>
            </a:br>
            <a:r>
              <a:rPr lang="ru-RU" sz="8000" b="1" dirty="0">
                <a:solidFill>
                  <a:schemeClr val="tx2"/>
                </a:solidFill>
              </a:rPr>
              <a:t> </a:t>
            </a:r>
            <a:r>
              <a:rPr lang="ru-RU" sz="8000" b="1" dirty="0" smtClean="0">
                <a:solidFill>
                  <a:schemeClr val="tx2"/>
                </a:solidFill>
              </a:rPr>
              <a:t>ВНИМАНИЕ!!!</a:t>
            </a:r>
            <a:endParaRPr lang="ru-RU" sz="8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1074448"/>
          </a:xfrm>
        </p:spPr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4498847" cy="4713704"/>
          </a:xfrm>
        </p:spPr>
        <p:txBody>
          <a:bodyPr>
            <a:normAutofit fontScale="47500" lnSpcReduction="20000"/>
          </a:bodyPr>
          <a:lstStyle/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Calibri"/>
                <a:cs typeface="Times New Roman"/>
              </a:rPr>
              <a:t>А – </a:t>
            </a:r>
            <a:r>
              <a:rPr lang="ru-RU" sz="2900" dirty="0" err="1">
                <a:ea typeface="Calibri"/>
                <a:cs typeface="Times New Roman"/>
              </a:rPr>
              <a:t>Алесандров</a:t>
            </a:r>
            <a:r>
              <a:rPr lang="ru-RU" sz="2900" dirty="0">
                <a:ea typeface="Calibri"/>
                <a:cs typeface="Times New Roman"/>
              </a:rPr>
              <a:t> А.В.;</a:t>
            </a:r>
            <a:endParaRPr lang="ru-RU" sz="2200" dirty="0">
              <a:ea typeface="Calibri"/>
              <a:cs typeface="Times New Roman"/>
            </a:endParaRP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Calibri"/>
                <a:cs typeface="Times New Roman"/>
              </a:rPr>
              <a:t>Б – д. </a:t>
            </a:r>
            <a:r>
              <a:rPr lang="ru-RU" sz="2900" dirty="0" err="1">
                <a:ea typeface="Calibri"/>
                <a:cs typeface="Times New Roman"/>
              </a:rPr>
              <a:t>Берново</a:t>
            </a:r>
            <a:r>
              <a:rPr lang="ru-RU" sz="2900" dirty="0">
                <a:ea typeface="Calibri"/>
                <a:cs typeface="Times New Roman"/>
              </a:rPr>
              <a:t>;</a:t>
            </a:r>
            <a:endParaRPr lang="ru-RU" sz="2200" dirty="0">
              <a:ea typeface="Calibri"/>
              <a:cs typeface="Times New Roman"/>
            </a:endParaRP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Calibri"/>
                <a:cs typeface="Times New Roman"/>
              </a:rPr>
              <a:t>В – р. Волга;</a:t>
            </a:r>
            <a:endParaRPr lang="ru-RU" sz="2200" dirty="0">
              <a:ea typeface="Calibri"/>
              <a:cs typeface="Times New Roman"/>
            </a:endParaRP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Calibri"/>
                <a:cs typeface="Times New Roman"/>
              </a:rPr>
              <a:t>Г – гостиница Пожарских;</a:t>
            </a:r>
            <a:endParaRPr lang="ru-RU" sz="2200" dirty="0">
              <a:ea typeface="Calibri"/>
              <a:cs typeface="Times New Roman"/>
            </a:endParaRP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Calibri"/>
                <a:cs typeface="Times New Roman"/>
              </a:rPr>
              <a:t>Д – Дементьев А.Д.;</a:t>
            </a:r>
            <a:endParaRPr lang="ru-RU" sz="2200" dirty="0">
              <a:ea typeface="Calibri"/>
              <a:cs typeface="Times New Roman"/>
            </a:endParaRP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Calibri"/>
                <a:cs typeface="Times New Roman"/>
              </a:rPr>
              <a:t>Е – Екатерина 2;</a:t>
            </a:r>
            <a:endParaRPr lang="ru-RU" sz="2200" dirty="0">
              <a:ea typeface="Calibri"/>
              <a:cs typeface="Times New Roman"/>
            </a:endParaRP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Calibri"/>
                <a:cs typeface="Times New Roman"/>
              </a:rPr>
              <a:t>Ё – Ёлки;</a:t>
            </a:r>
            <a:endParaRPr lang="ru-RU" sz="2200" dirty="0">
              <a:ea typeface="Calibri"/>
              <a:cs typeface="Times New Roman"/>
            </a:endParaRP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Calibri"/>
                <a:cs typeface="Times New Roman"/>
              </a:rPr>
              <a:t>Ж – п. Жарковский;</a:t>
            </a:r>
            <a:endParaRPr lang="ru-RU" sz="2200" dirty="0">
              <a:ea typeface="Calibri"/>
              <a:cs typeface="Times New Roman"/>
            </a:endParaRP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Calibri"/>
                <a:cs typeface="Times New Roman"/>
              </a:rPr>
              <a:t>З – Золотое шитье;</a:t>
            </a:r>
            <a:endParaRPr lang="ru-RU" sz="2200" dirty="0">
              <a:ea typeface="Calibri"/>
              <a:cs typeface="Times New Roman"/>
            </a:endParaRP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Calibri"/>
                <a:cs typeface="Times New Roman"/>
              </a:rPr>
              <a:t>И – исток р. Волги;</a:t>
            </a:r>
            <a:endParaRPr lang="ru-RU" sz="2200" dirty="0">
              <a:ea typeface="Calibri"/>
              <a:cs typeface="Times New Roman"/>
            </a:endParaRP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Calibri"/>
                <a:cs typeface="Times New Roman"/>
              </a:rPr>
              <a:t>К – Калязинская колокольня;</a:t>
            </a:r>
            <a:endParaRPr lang="ru-RU" sz="2200" dirty="0">
              <a:ea typeface="Calibri"/>
              <a:cs typeface="Times New Roman"/>
            </a:endParaRP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Calibri"/>
                <a:cs typeface="Times New Roman"/>
              </a:rPr>
              <a:t>Л – Львов Н.А.;</a:t>
            </a:r>
            <a:endParaRPr lang="ru-RU" sz="2200" dirty="0">
              <a:ea typeface="Calibri"/>
              <a:cs typeface="Times New Roman"/>
            </a:endParaRP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Calibri"/>
                <a:cs typeface="Times New Roman"/>
              </a:rPr>
              <a:t>М – Михаил Тверской;</a:t>
            </a:r>
            <a:endParaRPr lang="ru-RU" sz="2200" dirty="0">
              <a:ea typeface="Calibri"/>
              <a:cs typeface="Times New Roman"/>
            </a:endParaRP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Calibri"/>
                <a:cs typeface="Times New Roman"/>
              </a:rPr>
              <a:t>Н – Никитин Афанасий;</a:t>
            </a:r>
            <a:endParaRPr lang="ru-RU" sz="22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427984" y="1340768"/>
            <a:ext cx="4320480" cy="5040560"/>
          </a:xfrm>
        </p:spPr>
        <p:txBody>
          <a:bodyPr>
            <a:normAutofit lnSpcReduction="10000"/>
          </a:bodyPr>
          <a:lstStyle/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ea typeface="Calibri"/>
                <a:cs typeface="Times New Roman"/>
              </a:rPr>
              <a:t>О – озеро Селигер;</a:t>
            </a: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ea typeface="Calibri"/>
                <a:cs typeface="Times New Roman"/>
              </a:rPr>
              <a:t>П – Путевой дворец;</a:t>
            </a: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ea typeface="Calibri"/>
                <a:cs typeface="Times New Roman"/>
              </a:rPr>
              <a:t>Р – Раек;</a:t>
            </a: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ea typeface="Calibri"/>
                <a:cs typeface="Times New Roman"/>
              </a:rPr>
              <a:t>С – Салтыков-Щедрин М.Е.</a:t>
            </a: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ea typeface="Calibri"/>
                <a:cs typeface="Times New Roman"/>
              </a:rPr>
              <a:t>Т </a:t>
            </a:r>
            <a:r>
              <a:rPr lang="ru-RU" sz="1300" dirty="0" smtClean="0">
                <a:ea typeface="Calibri"/>
                <a:cs typeface="Times New Roman"/>
              </a:rPr>
              <a:t>– Туполев А.Н.</a:t>
            </a:r>
            <a:endParaRPr lang="ru-RU" sz="1300" dirty="0">
              <a:ea typeface="Calibri"/>
              <a:cs typeface="Times New Roman"/>
            </a:endParaRP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ea typeface="Calibri"/>
                <a:cs typeface="Times New Roman"/>
              </a:rPr>
              <a:t>У – город Удомля;</a:t>
            </a: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ea typeface="Calibri"/>
                <a:cs typeface="Times New Roman"/>
              </a:rPr>
              <a:t>Ф – Фаянсовый завод;</a:t>
            </a: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ea typeface="Calibri"/>
                <a:cs typeface="Times New Roman"/>
              </a:rPr>
              <a:t>Х – Художники;</a:t>
            </a: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ea typeface="Calibri"/>
                <a:cs typeface="Times New Roman"/>
              </a:rPr>
              <a:t>Ц – Цирк;</a:t>
            </a: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ea typeface="Calibri"/>
                <a:cs typeface="Times New Roman"/>
              </a:rPr>
              <a:t>Ч – станция «Чистый лес»;</a:t>
            </a: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ea typeface="Calibri"/>
                <a:cs typeface="Times New Roman"/>
              </a:rPr>
              <a:t>Ш – школа Максимовича;</a:t>
            </a: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ea typeface="Calibri"/>
                <a:cs typeface="Times New Roman"/>
              </a:rPr>
              <a:t>Щ – Щелкан;</a:t>
            </a: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ea typeface="Calibri"/>
                <a:cs typeface="Times New Roman"/>
              </a:rPr>
              <a:t>Э – </a:t>
            </a:r>
            <a:r>
              <a:rPr lang="ru-RU" sz="1300" dirty="0" err="1">
                <a:ea typeface="Calibri"/>
                <a:cs typeface="Times New Roman"/>
              </a:rPr>
              <a:t>Эммаус</a:t>
            </a:r>
            <a:r>
              <a:rPr lang="ru-RU" sz="1300" dirty="0">
                <a:ea typeface="Calibri"/>
                <a:cs typeface="Times New Roman"/>
              </a:rPr>
              <a:t>;</a:t>
            </a: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ea typeface="Calibri"/>
                <a:cs typeface="Times New Roman"/>
              </a:rPr>
              <a:t>Ю – Юбилеи</a:t>
            </a:r>
            <a:r>
              <a:rPr lang="ru-RU" sz="1300" dirty="0" smtClean="0">
                <a:ea typeface="Calibri"/>
                <a:cs typeface="Times New Roman"/>
              </a:rPr>
              <a:t>;</a:t>
            </a: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 smtClean="0">
                <a:ea typeface="Calibri"/>
                <a:cs typeface="Times New Roman"/>
              </a:rPr>
              <a:t>Я – Яблоня.</a:t>
            </a: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endParaRPr lang="ru-RU" sz="13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9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592" r="16137"/>
          <a:stretch/>
        </p:blipFill>
        <p:spPr>
          <a:xfrm>
            <a:off x="1187624" y="2276872"/>
            <a:ext cx="6480720" cy="410045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208256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Александров Александр Васильевич (1883-1946 </a:t>
            </a:r>
            <a:r>
              <a:rPr lang="ru-RU" sz="2800" dirty="0" err="1" smtClean="0"/>
              <a:t>гг</a:t>
            </a:r>
            <a:r>
              <a:rPr lang="ru-RU" sz="2800" dirty="0" smtClean="0"/>
              <a:t>).</a:t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Выдающийся композитор и дирижер, народный артист, автор музыки Государственного гимна нашей страны и песни «Священная война». Сначала он жил в Бологое, затем в Твери, а также он преподавал музыку и пение в учебных заведениях Тверской губернии.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8328"/>
            <a:ext cx="8136904" cy="20825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/>
              <a:t>Село </a:t>
            </a:r>
            <a:r>
              <a:rPr lang="ru-RU" sz="3200" b="1" dirty="0" err="1" smtClean="0"/>
              <a:t>Берново</a:t>
            </a:r>
            <a:r>
              <a:rPr lang="ru-RU" sz="3200" b="1" dirty="0" smtClean="0"/>
              <a:t> (Музей – Усадьба А.С. Пушкина).</a:t>
            </a:r>
            <a:br>
              <a:rPr lang="ru-RU" sz="3200" b="1" dirty="0" smtClean="0"/>
            </a:br>
            <a:r>
              <a:rPr lang="ru-RU" sz="2000" dirty="0" smtClean="0">
                <a:solidFill>
                  <a:schemeClr val="tx2"/>
                </a:solidFill>
              </a:rPr>
              <a:t>Старинное тверское село </a:t>
            </a:r>
            <a:r>
              <a:rPr lang="ru-RU" sz="2000" dirty="0" err="1" smtClean="0">
                <a:solidFill>
                  <a:schemeClr val="tx2"/>
                </a:solidFill>
              </a:rPr>
              <a:t>Берново</a:t>
            </a:r>
            <a:r>
              <a:rPr lang="ru-RU" sz="2000" dirty="0" smtClean="0">
                <a:solidFill>
                  <a:schemeClr val="tx2"/>
                </a:solidFill>
              </a:rPr>
              <a:t>  - родовое гнездо  Вульфов. Поэт часто бывал у Вульфов, здесь он находил общество старых друзей, возможность отдохнуть от столичной суеты и вдохновенно работать в тихие осенние месяцы.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</p:spTree>
    <p:extLst>
      <p:ext uri="{BB962C8B-B14F-4D97-AF65-F5344CB8AC3E}">
        <p14:creationId xmlns:p14="http://schemas.microsoft.com/office/powerpoint/2010/main" val="12823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150649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Река Волга.</a:t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Река Волга является самой большой рекой в Европе. В Твери река имеет ширину в районе 200-250 метров. Над рекой проложены </a:t>
            </a:r>
            <a:r>
              <a:rPr lang="ru-RU" sz="2000" dirty="0" err="1" smtClean="0">
                <a:solidFill>
                  <a:schemeClr val="tx2"/>
                </a:solidFill>
              </a:rPr>
              <a:t>Мигаловский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Староволжский</a:t>
            </a:r>
            <a:r>
              <a:rPr lang="ru-RU" sz="2000" dirty="0" smtClean="0">
                <a:solidFill>
                  <a:schemeClr val="tx2"/>
                </a:solidFill>
              </a:rPr>
              <a:t> (Старый), </a:t>
            </a:r>
            <a:r>
              <a:rPr lang="ru-RU" sz="2000" dirty="0" err="1" smtClean="0">
                <a:solidFill>
                  <a:schemeClr val="tx2"/>
                </a:solidFill>
              </a:rPr>
              <a:t>Нововолжский</a:t>
            </a:r>
            <a:r>
              <a:rPr lang="ru-RU" sz="2000" dirty="0" smtClean="0">
                <a:solidFill>
                  <a:schemeClr val="tx2"/>
                </a:solidFill>
              </a:rPr>
              <a:t> (Новый), Восточные мосты.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0" y="1938988"/>
            <a:ext cx="7443867" cy="4187175"/>
          </a:xfrm>
        </p:spPr>
      </p:pic>
    </p:spTree>
    <p:extLst>
      <p:ext uri="{BB962C8B-B14F-4D97-AF65-F5344CB8AC3E}">
        <p14:creationId xmlns:p14="http://schemas.microsoft.com/office/powerpoint/2010/main" val="38187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Гостиница Пожарских (город Торжок).</a:t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Знаменитая Гостиница Пожарских видела в своих стенах П.А. Вяземского, С.Т. Аксакова, Н.В. Гоголя, Р. Шумана, императора Николая 1, А.С. Пушкина и многих других знаменитых постояльцев.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7395799" cy="4160137"/>
          </a:xfrm>
        </p:spPr>
      </p:pic>
    </p:spTree>
    <p:extLst>
      <p:ext uri="{BB962C8B-B14F-4D97-AF65-F5344CB8AC3E}">
        <p14:creationId xmlns:p14="http://schemas.microsoft.com/office/powerpoint/2010/main" val="38645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7945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Дементьев Андрей Дмитриевич (1928-2018 гг.)</a:t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Советский и российский поэт, радио- и телеведущий родился в Твери в 1928г. И любовь к родному городу сохранил всю жизнь.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3696"/>
            <a:ext cx="7488831" cy="4212468"/>
          </a:xfrm>
        </p:spPr>
      </p:pic>
    </p:spTree>
    <p:extLst>
      <p:ext uri="{BB962C8B-B14F-4D97-AF65-F5344CB8AC3E}">
        <p14:creationId xmlns:p14="http://schemas.microsoft.com/office/powerpoint/2010/main" val="41717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205</TotalTime>
  <Words>379</Words>
  <Application>Microsoft Office PowerPoint</Application>
  <PresentationFormat>Экран (4:3)</PresentationFormat>
  <Paragraphs>65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Волна</vt:lpstr>
      <vt:lpstr>Конкурс краеведческой рукотворной книги «О той земле, где ты родился»</vt:lpstr>
      <vt:lpstr>Цель:</vt:lpstr>
      <vt:lpstr>План работы: 1. Обговорили формат книги и составили содержание. 2. Рисовали, вырезали и приклеивали детали в детском саду и дома. 3. Оформили в папку с файлами.   </vt:lpstr>
      <vt:lpstr>Содержание:</vt:lpstr>
      <vt:lpstr>Александров Александр Васильевич (1883-1946 гг). Выдающийся композитор и дирижер, народный артист, автор музыки Государственного гимна нашей страны и песни «Священная война». Сначала он жил в Бологое, затем в Твери, а также он преподавал музыку и пение в учебных заведениях Тверской губернии.</vt:lpstr>
      <vt:lpstr>Село Берново (Музей – Усадьба А.С. Пушкина). Старинное тверское село Берново  - родовое гнездо  Вульфов. Поэт часто бывал у Вульфов, здесь он находил общество старых друзей, возможность отдохнуть от столичной суеты и вдохновенно работать в тихие осенние месяцы.</vt:lpstr>
      <vt:lpstr>Река Волга. Река Волга является самой большой рекой в Европе. В Твери река имеет ширину в районе 200-250 метров. Над рекой проложены Мигаловский, Староволжский (Старый), Нововолжский (Новый), Восточные мосты.</vt:lpstr>
      <vt:lpstr>Гостиница Пожарских (город Торжок). Знаменитая Гостиница Пожарских видела в своих стенах П.А. Вяземского, С.Т. Аксакова, Н.В. Гоголя, Р. Шумана, императора Николая 1, А.С. Пушкина и многих других знаменитых постояльцев.</vt:lpstr>
      <vt:lpstr>Дементьев Андрей Дмитриевич (1928-2018 гг.) Советский и российский поэт, радио- и телеведущий родился в Твери в 1928г. И любовь к родному городу сохранил всю жизнь.</vt:lpstr>
      <vt:lpstr>Екатерина 2 (Российская императрица)</vt:lpstr>
      <vt:lpstr>Ёлки. Тверская область – одна из самых лесистых территорий в европейской части России. Более 50% площади занимают смешанные широколиственно-хвойные леса.</vt:lpstr>
      <vt:lpstr>Золотое шитье – русский народный промысел, известный в Торжке с 12 века.  В настоящее время Торжок – единственный центр, бережно хранящий и лелеющий поистине «драгоценный» промысел.</vt:lpstr>
      <vt:lpstr>Исток Волги. Расположен в Осташковском районе Тверской области. Здесь из небольшого водоема вытекает ручеек, который и есть начало великой русской реки.</vt:lpstr>
      <vt:lpstr>Калязинская колокольня. Колокольня Никольского собора (известна как затопленная колокольня) – памятник истории и архитектуры на искусственном острове Угличского водохранилища близ города Калязин.</vt:lpstr>
      <vt:lpstr>Львов Николай Васильевич (1753-1803 гг.) Родился в Тверской губернии. Один из самых ярких представителей Русского просвещения: архитектор-палладианец, график, поэт, переводчик, музыкант. Одной из многих построек Н.В. Львова является прочный валунный мост в усадьбе Василёво Тверской области.</vt:lpstr>
      <vt:lpstr>Михаил Тверской. Князь Тверской один из самых великих героев тверской земли. Вел борьбу с московским князем Юрием Даниловичем, к концу их противостояния занял ярко выраженную про ордынскую позицию в Новгороде.</vt:lpstr>
      <vt:lpstr>Никитин Афанасий (купец, прозаик, путешественник) Предположительно в 1466 году отправился из Твери по реке Волге в путешествие. Он проплыл три моря: Каспийское, Аравийское )часть Индийского океана), Черное.</vt:lpstr>
      <vt:lpstr>Озеро Селигер. Селигер – система озер ледникового происхождения в Тверской и Новгородской областях России. Селигер является одним из любимых мест рыбаков, здесь обитает около 30 видов рыб.</vt:lpstr>
      <vt:lpstr>Путевой дворец Екатерины II 12 ФЕВРАЛЯ 1767 ГОДА ИМПЕРАТРИЦА ВПЕРВЫЕ ОСТАНОВИЛАСЬ В НОВОМ ДВОРЦЕ, ГДЕ ДЛЯ НЕЕ ВЫДЕЛИ 12 КОМНАТ.</vt:lpstr>
      <vt:lpstr>Раёк (Усадьба Знаменское-Раёк в Тверской области) Над проектированием и строительством работал архитектор Н.А. Львов. Архитектурный ансамбль включает господский дом и круговую колоннаду, соединяющую его с боковыми флигелями и стоящими напротив парадными воротами.</vt:lpstr>
      <vt:lpstr>Салтыков-Щедрин Михаил Евграфович (1826-1889 гг). Два года служил вице-губернатором в Тверской губернии. В Твери имеется музей Салтыкова-Щедрина, именем писателя названа улица, ему поставлен памятник и в его честь установлена мемориальная доска.</vt:lpstr>
      <vt:lpstr>Туполев Андрей Николаевич (1888-1972) Советский ученый и авиаконструктор, генерал-полковник-инженер (1968), доктор технических наук. Родилсе в селе Пустомазово (ныне – Кимрский район, Тверская область). Еще во время обучения в Тверской гимназии проявлял большой интерес к точным наукам и технике.</vt:lpstr>
      <vt:lpstr>Город Удомля. Расположена Удомля на озерах Песьво и Удомля. Здесь находится Калиниская атомная станция, которая создает электроэнергию и по высоковольтным линиям осуществляет передачу на Тверь, Москву, Санкт-Петербург, Череповец.</vt:lpstr>
      <vt:lpstr>Фаянсовый завод. Конаковский фаянсовый завод – одно из старейших предприятий фарфорово-фаянсовой промышленности, основанное в 1809 году. В селе Кузнецово Тверской губернии (ныне – г. Конаково Тверской области). Сейчас завод заброшен. На базе художественной лаборатории завода работает компания «Конаковский Фаянс».</vt:lpstr>
      <vt:lpstr>Художники. С нашим краем связаны имена выдающихся художников, таких как А.Г. Веницианов, А.В. Тыранов, В.А. Серов, И.И. Левитан и др.</vt:lpstr>
      <vt:lpstr>Цирк. В Тверском цирке выступали  дрессировщик Дуров и клоуны Бим и Бом. Летом 1951 года на сцене Тверского цирка начал свою карьеру замечательный клоун Юрий Никулин.</vt:lpstr>
      <vt:lpstr>«Чистый лес», Торопецкая биологическая станция. Задача биостанции заключается в доращивании медвежат-сирот с последующим выпуском их в природу. Такой детский сад для малышей-медвежат единственный в Европе.</vt:lpstr>
      <vt:lpstr>  Школа Максимовича. В 1870г. На средства П.П. Максимовича  в Твери была создана школа для подготовки народных учительниц. </vt:lpstr>
      <vt:lpstr>Щелкан (Шевкал, Чол-Хан). Двоюродный брат хана Золотой орды Узбека. События связанные с этой исторической личностью, легли в основу знаменитой «Песни о Щелкане Дудентьевиче», в ней рассказывается о реальном событии – восстании жителей Твери против ордынского наместника Шевкала 15 августа 1327г.</vt:lpstr>
      <vt:lpstr>П. Эммаус. В годы Великой Отечественной войны здесь шли ожесточенные бои за Калинин. В память об этом в Эммаусе есть мемориальный с вечным огнем воинам Красной Армии, погибшим на этой земле.</vt:lpstr>
      <vt:lpstr>Юбилеи В 2018 году отмечается:  700-летие со дня смерти  Михаила Тверского в орде. 75-летие освобождение советскими войсками Калининской области от фашистских захватчиков (март 1943 год).</vt:lpstr>
      <vt:lpstr>Яблоня. «Аллея России» – это всероссийская эколого-партийная акция. В 2014 году в ходе открытого общественного голосования во всех регионах страны были выбраны свои зеленные символы. Зеленым символом Тверской области была выбрана яблоня домашняя.</vt:lpstr>
      <vt:lpstr>СПАСИБО  ЗА 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 краеведческой рукотворной книги «О той земле, где ты родился»</dc:title>
  <dc:creator>Андрей</dc:creator>
  <cp:lastModifiedBy>Андрей</cp:lastModifiedBy>
  <cp:revision>22</cp:revision>
  <dcterms:created xsi:type="dcterms:W3CDTF">2019-03-20T17:46:04Z</dcterms:created>
  <dcterms:modified xsi:type="dcterms:W3CDTF">2019-03-21T17:35:02Z</dcterms:modified>
</cp:coreProperties>
</file>