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5" r:id="rId6"/>
    <p:sldId id="266" r:id="rId7"/>
    <p:sldId id="259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AE43-01DC-4868-B437-88E2A8A8DC47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78E0-6911-4AC9-9095-131029D77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бразовательная деятельность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экологии в старшей группе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«Синичкин день»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143380"/>
            <a:ext cx="2628896" cy="1970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Воспитатели группы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Фазанята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Балякина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Н.А.</a:t>
            </a:r>
          </a:p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Гужуман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Н.Ю.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2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№9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Тверь, 2021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1111_111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4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11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274638"/>
            <a:ext cx="8429684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57150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	</a:t>
            </a:r>
            <a:r>
              <a:rPr lang="ru-RU" sz="2000" u="sng" dirty="0" smtClean="0"/>
              <a:t>Цель</a:t>
            </a:r>
            <a:r>
              <a:rPr lang="ru-RU" sz="2000" dirty="0"/>
              <a:t>: </a:t>
            </a:r>
            <a:r>
              <a:rPr lang="ru-RU" sz="2400" dirty="0" smtClean="0"/>
              <a:t>Ознакомление </a:t>
            </a:r>
            <a:r>
              <a:rPr lang="ru-RU" sz="2400" dirty="0"/>
              <a:t>детей с народным </a:t>
            </a:r>
            <a:r>
              <a:rPr lang="ru-RU" sz="2400" dirty="0" smtClean="0"/>
              <a:t>праздником –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/>
              <a:t>	</a:t>
            </a:r>
            <a:r>
              <a:rPr lang="ru-RU" sz="2400" dirty="0" smtClean="0"/>
              <a:t>12 ноября</a:t>
            </a:r>
            <a:r>
              <a:rPr lang="ru-RU" sz="2400" dirty="0"/>
              <a:t> </a:t>
            </a:r>
            <a:r>
              <a:rPr lang="ru-RU" sz="2400" i="1" dirty="0"/>
              <a:t>«</a:t>
            </a:r>
            <a:r>
              <a:rPr lang="ru-RU" sz="2400" b="1" i="1" dirty="0"/>
              <a:t>Синичкин день</a:t>
            </a:r>
            <a:r>
              <a:rPr lang="ru-RU" sz="2400" i="1" dirty="0"/>
              <a:t>»</a:t>
            </a:r>
            <a:r>
              <a:rPr lang="ru-RU" sz="24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	</a:t>
            </a:r>
            <a:r>
              <a:rPr lang="ru-RU" sz="2000" u="sng" dirty="0" smtClean="0"/>
              <a:t>Задачи</a:t>
            </a:r>
            <a:r>
              <a:rPr lang="ru-RU" sz="2000" dirty="0"/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закрепление знаний детей о зимующих птицах региона, умение их различать, группировать, описывать внешний </a:t>
            </a:r>
            <a:r>
              <a:rPr lang="ru-RU" sz="2400"/>
              <a:t>облик </a:t>
            </a:r>
            <a:r>
              <a:rPr lang="ru-RU" sz="2400" smtClean="0"/>
              <a:t>птиц, </a:t>
            </a:r>
            <a:r>
              <a:rPr lang="ru-RU" sz="2400" dirty="0"/>
              <a:t>их особенности и поведение;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развитие наблюдательности, зрительной и словесно-логической памяти;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ознакомление </a:t>
            </a:r>
            <a:r>
              <a:rPr lang="ru-RU" sz="2400" dirty="0"/>
              <a:t>детей </a:t>
            </a:r>
            <a:r>
              <a:rPr lang="ru-RU" sz="2400" dirty="0" smtClean="0"/>
              <a:t>с народными </a:t>
            </a:r>
            <a:r>
              <a:rPr lang="ru-RU" sz="2400" dirty="0"/>
              <a:t>приметами;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воспитание </a:t>
            </a:r>
            <a:r>
              <a:rPr lang="ru-RU" sz="2400" dirty="0"/>
              <a:t>интереса </a:t>
            </a:r>
            <a:r>
              <a:rPr lang="ru-RU" sz="2400" dirty="0" smtClean="0"/>
              <a:t>к народным традициям.</a:t>
            </a:r>
            <a:endParaRPr lang="ru-RU" sz="24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Приметы и пословицы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Небольшая птичка-синичка, а и та свой праздник знает. </a:t>
            </a:r>
            <a:endParaRPr lang="ru-RU" dirty="0" smtClean="0"/>
          </a:p>
          <a:p>
            <a:r>
              <a:rPr lang="ru-RU" dirty="0" smtClean="0"/>
              <a:t>Немного </a:t>
            </a:r>
            <a:r>
              <a:rPr lang="ru-RU" dirty="0"/>
              <a:t>ест-пьет, а весело живет. </a:t>
            </a:r>
            <a:endParaRPr lang="ru-RU" dirty="0" smtClean="0"/>
          </a:p>
          <a:p>
            <a:r>
              <a:rPr lang="ru-RU" dirty="0" smtClean="0"/>
              <a:t>Синица </a:t>
            </a:r>
            <a:r>
              <a:rPr lang="ru-RU" dirty="0"/>
              <a:t>пищит — зиму вещает, холод призывает. </a:t>
            </a:r>
            <a:endParaRPr lang="ru-RU" dirty="0" smtClean="0"/>
          </a:p>
          <a:p>
            <a:r>
              <a:rPr lang="ru-RU" dirty="0" smtClean="0"/>
              <a:t>Свистит </a:t>
            </a:r>
            <a:r>
              <a:rPr lang="ru-RU" dirty="0"/>
              <a:t>синица — на ясный день. </a:t>
            </a:r>
            <a:endParaRPr lang="ru-RU" dirty="0" smtClean="0"/>
          </a:p>
          <a:p>
            <a:r>
              <a:rPr lang="ru-RU" dirty="0" smtClean="0"/>
              <a:t>Синицы </a:t>
            </a:r>
            <a:r>
              <a:rPr lang="ru-RU" dirty="0"/>
              <a:t>утром пищат — на ночной мороз.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4114800" cy="2868610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Александр Яшин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Gabriola" pitchFamily="82" charset="0"/>
              </a:rPr>
              <a:t>Покормите </a:t>
            </a:r>
            <a:r>
              <a:rPr lang="ru-RU" sz="2000" b="1" dirty="0">
                <a:latin typeface="Gabriola" pitchFamily="82" charset="0"/>
              </a:rPr>
              <a:t>птиц зимой</a:t>
            </a:r>
            <a:r>
              <a:rPr lang="ru-RU" sz="2000" b="1" dirty="0" smtClean="0">
                <a:latin typeface="Gabriola" pitchFamily="82" charset="0"/>
              </a:rPr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Gabriola" pitchFamily="82" charset="0"/>
              </a:rPr>
              <a:t>Пусть </a:t>
            </a:r>
            <a:r>
              <a:rPr lang="ru-RU" sz="2000" dirty="0">
                <a:latin typeface="Gabriola" pitchFamily="82" charset="0"/>
              </a:rPr>
              <a:t>со всех концов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К вам слетятся, как домой,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Стайки на крыльцо.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Небогаты их корма.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Горсть зерна нужна,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Горсть одна — и не страшна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Будет им зима.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Сколько гибнет их — не счесть,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Видеть тяжело.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А ведь в нашем сердце есть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И для птиц тепло.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Разве можно забывать: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Улететь могли,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А остались зимовать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Заодно с людьми.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Приучите птиц в мороз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К своему окну,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Чтоб без песен не пришлось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Нам встречать весну!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20211111_112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50471" y="1464470"/>
            <a:ext cx="6858000" cy="3929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540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Физкультминутка </a:t>
            </a:r>
            <a:r>
              <a:rPr lang="ru-RU" sz="3600" dirty="0"/>
              <a:t>«Бойкая синичка</a:t>
            </a:r>
            <a:r>
              <a:rPr lang="ru-RU" sz="3600" dirty="0" smtClean="0"/>
              <a:t>» и игра «Синицы»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4292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Ребята </a:t>
            </a:r>
            <a:r>
              <a:rPr lang="ru-RU" sz="2000" dirty="0">
                <a:latin typeface="+mj-lt"/>
              </a:rPr>
              <a:t>становятся в круг и повторяют движения за воспитателем: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	– </a:t>
            </a:r>
            <a:r>
              <a:rPr lang="ru-RU" sz="2400" dirty="0">
                <a:latin typeface="+mj-lt"/>
              </a:rPr>
              <a:t>Скачет шустрая синица </a:t>
            </a:r>
            <a:r>
              <a:rPr lang="ru-RU" sz="1800" dirty="0">
                <a:latin typeface="+mj-lt"/>
              </a:rPr>
              <a:t>(дети прыгают на месте на двух ногах),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Ей на месте не сидится </a:t>
            </a:r>
            <a:r>
              <a:rPr lang="ru-RU" sz="1800" dirty="0">
                <a:latin typeface="+mj-lt"/>
              </a:rPr>
              <a:t>(прыжки на месте на левой ноге)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Прыг – скок, прыг – скок </a:t>
            </a:r>
            <a:r>
              <a:rPr lang="ru-RU" sz="1800" dirty="0">
                <a:latin typeface="+mj-lt"/>
              </a:rPr>
              <a:t>(прыжки на месте на правой ноге)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Завертелась, как волчок </a:t>
            </a:r>
            <a:r>
              <a:rPr lang="ru-RU" sz="1800" dirty="0">
                <a:latin typeface="+mj-lt"/>
              </a:rPr>
              <a:t>(дети кружатся на месте)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Вот присела на минутку </a:t>
            </a:r>
            <a:r>
              <a:rPr lang="ru-RU" sz="1800" dirty="0">
                <a:latin typeface="+mj-lt"/>
              </a:rPr>
              <a:t>(присели)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Почесала клювом грудку </a:t>
            </a:r>
            <a:r>
              <a:rPr lang="ru-RU" sz="1800" dirty="0">
                <a:latin typeface="+mj-lt"/>
              </a:rPr>
              <a:t>(встали, сделали наклоны головы)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И с дорожки – на плетень </a:t>
            </a:r>
            <a:r>
              <a:rPr lang="ru-RU" sz="1800" dirty="0">
                <a:latin typeface="+mj-lt"/>
              </a:rPr>
              <a:t>(прыжки на месте на левой ноге)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</a:t>
            </a:r>
            <a:r>
              <a:rPr lang="ru-RU" sz="2400" dirty="0" err="1">
                <a:latin typeface="+mj-lt"/>
              </a:rPr>
              <a:t>Тири</a:t>
            </a:r>
            <a:r>
              <a:rPr lang="ru-RU" sz="2400" dirty="0">
                <a:latin typeface="+mj-lt"/>
              </a:rPr>
              <a:t> – </a:t>
            </a:r>
            <a:r>
              <a:rPr lang="ru-RU" sz="2400" dirty="0" err="1">
                <a:latin typeface="+mj-lt"/>
              </a:rPr>
              <a:t>тири</a:t>
            </a:r>
            <a:r>
              <a:rPr lang="ru-RU" sz="24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(прыжки на месте на правой ноге)</a:t>
            </a:r>
            <a:r>
              <a:rPr lang="ru-RU" sz="2400" dirty="0">
                <a:latin typeface="+mj-lt"/>
              </a:rPr>
              <a:t>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Тень-тень-тень! </a:t>
            </a:r>
            <a:r>
              <a:rPr lang="ru-RU" sz="1800" dirty="0">
                <a:latin typeface="+mj-lt"/>
              </a:rPr>
              <a:t>(прыжки на месте на двух ногах)</a:t>
            </a:r>
            <a:r>
              <a:rPr lang="ru-RU" sz="2400" dirty="0">
                <a:latin typeface="+mj-lt"/>
              </a:rPr>
              <a:t>.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– Покружились, покружились и снова в детей превратились.</a:t>
            </a:r>
          </a:p>
          <a:p>
            <a:r>
              <a:rPr lang="ru-RU" sz="2000" dirty="0" smtClean="0">
                <a:latin typeface="+mj-lt"/>
              </a:rPr>
              <a:t>Для игры </a:t>
            </a:r>
            <a:r>
              <a:rPr lang="ru-RU" sz="2000" dirty="0">
                <a:latin typeface="+mj-lt"/>
              </a:rPr>
              <a:t>на пол кладут большие кружки из картона. Дети – «синицы» – бегают по площадке. Когда воспитатель говорит: «По домам!», ребята стараются занять домики. Кто из детей остается без него, тот выбывает из игры.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</a:t>
            </a:r>
            <a:endParaRPr lang="ru-RU" dirty="0"/>
          </a:p>
        </p:txBody>
      </p:sp>
      <p:pic>
        <p:nvPicPr>
          <p:cNvPr id="8" name="Содержимое 7" descr="20211111_104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5072098" cy="2853055"/>
          </a:xfrm>
        </p:spPr>
      </p:pic>
      <p:pic>
        <p:nvPicPr>
          <p:cNvPr id="9" name="Рисунок 8" descr="20211111_104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5072098" cy="2853055"/>
          </a:xfrm>
          <a:prstGeom prst="rect">
            <a:avLst/>
          </a:prstGeom>
        </p:spPr>
      </p:pic>
      <p:pic>
        <p:nvPicPr>
          <p:cNvPr id="11" name="Рисунок 10" descr="20211111_105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09032" y="2234646"/>
            <a:ext cx="5643603" cy="317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Образовательная деятельность по экологии в старшей группе «Синичкин день»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Приметы и пословицы</vt:lpstr>
      <vt:lpstr>Александр Яшин  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 Сколько гибнет их — не счесть, Видеть тяжело. А ведь в нашем сердце есть И для птиц тепло. Разве можно забывать: Улететь могли, А остались зимовать Заодно с людьми. Приучите птиц в мороз К своему окну, Чтоб без песен не пришлось Нам встречать весну! </vt:lpstr>
      <vt:lpstr>Физкультминутка «Бойкая синичка» и игра «Синицы»</vt:lpstr>
      <vt:lpstr>Совместное творчество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деятельность по экологии в старшей группе «Синичкин день»</dc:title>
  <dc:creator>User</dc:creator>
  <cp:lastModifiedBy>Ольга</cp:lastModifiedBy>
  <cp:revision>11</cp:revision>
  <dcterms:created xsi:type="dcterms:W3CDTF">2021-11-12T15:23:10Z</dcterms:created>
  <dcterms:modified xsi:type="dcterms:W3CDTF">2024-01-12T15:10:41Z</dcterms:modified>
</cp:coreProperties>
</file>